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f54581181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f54581181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482ff1778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482ff1778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f54581181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f54581181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f54581181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f54581181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f54581181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f54581181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482ff17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482ff17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0482ff177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0482ff177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482ff177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482ff177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558f4894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f558f4894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f558f4894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f558f4894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0482ff177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0482ff177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482ff177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482ff177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482ff1778_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482ff1778_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0482ff1778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0482ff1778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0482ff1778_7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0482ff1778_7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0482ff1778_7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0482ff1778_7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f558f4894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f558f4894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f54581181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f54581181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f54581181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f54581181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0482ff1778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0482ff1778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482ff1778_7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482ff1778_7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482ff1778_7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482ff1778_7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0482ff1778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0482ff1778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482ff1778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482ff1778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 Id="rId4"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8.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Neural Artistic Style Transfer</a:t>
            </a:r>
            <a:endParaRPr/>
          </a:p>
        </p:txBody>
      </p:sp>
      <p:sp>
        <p:nvSpPr>
          <p:cNvPr id="55" name="Google Shape;55;p13"/>
          <p:cNvSpPr txBox="1"/>
          <p:nvPr>
            <p:ph idx="1" type="subTitle"/>
          </p:nvPr>
        </p:nvSpPr>
        <p:spPr>
          <a:xfrm>
            <a:off x="536750" y="3519900"/>
            <a:ext cx="8520600" cy="7926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a:t>                                                                                                                   </a:t>
            </a:r>
            <a:endParaRPr/>
          </a:p>
          <a:p>
            <a:pPr indent="0" lvl="0" marL="0" rtl="0" algn="r">
              <a:spcBef>
                <a:spcPts val="0"/>
              </a:spcBef>
              <a:spcAft>
                <a:spcPts val="0"/>
              </a:spcAft>
              <a:buNone/>
            </a:pPr>
            <a:r>
              <a:rPr lang="en"/>
              <a:t> Gagandeep (181IT215)</a:t>
            </a:r>
            <a:endParaRPr/>
          </a:p>
          <a:p>
            <a:pPr indent="0" lvl="0" marL="0" rtl="0" algn="ctr">
              <a:spcBef>
                <a:spcPts val="0"/>
              </a:spcBef>
              <a:spcAft>
                <a:spcPts val="0"/>
              </a:spcAft>
              <a:buNone/>
            </a:pPr>
            <a:r>
              <a:rPr lang="en"/>
              <a:t>                                                                                                             Atharv (181IT208)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CONVOLUTIONAL  </a:t>
            </a:r>
            <a:r>
              <a:rPr lang="en"/>
              <a:t>NEURAL</a:t>
            </a:r>
            <a:r>
              <a:rPr lang="en"/>
              <a:t> NETWORK</a:t>
            </a:r>
            <a:endParaRPr/>
          </a:p>
        </p:txBody>
      </p:sp>
      <p:sp>
        <p:nvSpPr>
          <p:cNvPr id="110" name="Google Shape;11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Convolutional neural network (CNN) is a neural network that has one or more convolutional layers and are used mainly for image processing, classification, segmentation and also for other auto correlated data.</a:t>
            </a:r>
            <a:endParaRPr/>
          </a:p>
          <a:p>
            <a:pPr indent="0" lvl="0" marL="457200" rtl="0" algn="l">
              <a:spcBef>
                <a:spcPts val="1200"/>
              </a:spcBef>
              <a:spcAft>
                <a:spcPts val="1200"/>
              </a:spcAft>
              <a:buNone/>
            </a:pPr>
            <a:r>
              <a:t/>
            </a:r>
            <a:endParaRPr/>
          </a:p>
        </p:txBody>
      </p:sp>
      <p:pic>
        <p:nvPicPr>
          <p:cNvPr id="111" name="Google Shape;111;p22"/>
          <p:cNvPicPr preferRelativeResize="0"/>
          <p:nvPr/>
        </p:nvPicPr>
        <p:blipFill>
          <a:blip r:embed="rId3">
            <a:alphaModFix/>
          </a:blip>
          <a:stretch>
            <a:fillRect/>
          </a:stretch>
        </p:blipFill>
        <p:spPr>
          <a:xfrm>
            <a:off x="1650200" y="2140725"/>
            <a:ext cx="5936475" cy="2899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WHY CNN?</a:t>
            </a:r>
            <a:endParaRPr/>
          </a:p>
        </p:txBody>
      </p:sp>
      <p:sp>
        <p:nvSpPr>
          <p:cNvPr id="117" name="Google Shape;117;p2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Extraction Of Content From Image</a:t>
            </a:r>
            <a:endParaRPr/>
          </a:p>
        </p:txBody>
      </p:sp>
      <p:sp>
        <p:nvSpPr>
          <p:cNvPr id="123" name="Google Shape;12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Along the processing hierarchy  of the network,the input image is transformed into representations that </a:t>
            </a:r>
            <a:r>
              <a:rPr lang="en"/>
              <a:t>importantly</a:t>
            </a:r>
            <a:r>
              <a:rPr lang="en"/>
              <a:t> care about the actual content of the image rather than focussing on the the detailed information about each pixels.</a:t>
            </a:r>
            <a:endParaRPr/>
          </a:p>
          <a:p>
            <a:pPr indent="-342900" lvl="0" marL="457200" rtl="0" algn="l">
              <a:spcBef>
                <a:spcPts val="0"/>
              </a:spcBef>
              <a:spcAft>
                <a:spcPts val="0"/>
              </a:spcAft>
              <a:buSzPts val="1800"/>
              <a:buChar char="●"/>
            </a:pPr>
            <a:r>
              <a:rPr lang="en"/>
              <a:t>We therefore refer to the feature responses in higher layers of the network as the network representation</a:t>
            </a:r>
            <a:endParaRPr/>
          </a:p>
          <a:p>
            <a:pPr indent="-342900" lvl="0" marL="457200" rtl="0" algn="l">
              <a:spcBef>
                <a:spcPts val="0"/>
              </a:spcBef>
              <a:spcAft>
                <a:spcPts val="0"/>
              </a:spcAft>
              <a:buSzPts val="1800"/>
              <a:buChar char="●"/>
            </a:pPr>
            <a:r>
              <a:rPr lang="en"/>
              <a:t>The 4_2 </a:t>
            </a:r>
            <a:r>
              <a:rPr lang="en"/>
              <a:t>convolution</a:t>
            </a:r>
            <a:r>
              <a:rPr lang="en"/>
              <a:t> layer is used as content extractor.</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Extraction Of Style From An Image</a:t>
            </a:r>
            <a:endParaRPr/>
          </a:p>
        </p:txBody>
      </p:sp>
      <p:sp>
        <p:nvSpPr>
          <p:cNvPr id="129" name="Google Shape;12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To obtain a representation of style of an input image,we use </a:t>
            </a:r>
            <a:r>
              <a:rPr lang="en"/>
              <a:t>correlations between different filter responses over spatial extent of feature maps.</a:t>
            </a:r>
            <a:endParaRPr/>
          </a:p>
          <a:p>
            <a:pPr indent="-342900" lvl="0" marL="457200" rtl="0" algn="l">
              <a:spcBef>
                <a:spcPts val="0"/>
              </a:spcBef>
              <a:spcAft>
                <a:spcPts val="0"/>
              </a:spcAft>
              <a:buSzPts val="1800"/>
              <a:buChar char="●"/>
            </a:pPr>
            <a:r>
              <a:rPr lang="en"/>
              <a:t>The main aim here is to capture the color and texture and ignore the content of the image.</a:t>
            </a:r>
            <a:endParaRPr/>
          </a:p>
          <a:p>
            <a:pPr indent="-342900" lvl="0" marL="457200" rtl="0" algn="l">
              <a:spcBef>
                <a:spcPts val="0"/>
              </a:spcBef>
              <a:spcAft>
                <a:spcPts val="0"/>
              </a:spcAft>
              <a:buSzPts val="1800"/>
              <a:buChar char="●"/>
            </a:pPr>
            <a:r>
              <a:rPr lang="en"/>
              <a:t>The correlation between feature maps is known as gram matrix.</a:t>
            </a:r>
            <a:endParaRPr/>
          </a:p>
          <a:p>
            <a:pPr indent="-342900" lvl="0" marL="457200" rtl="0" algn="l">
              <a:spcBef>
                <a:spcPts val="0"/>
              </a:spcBef>
              <a:spcAft>
                <a:spcPts val="0"/>
              </a:spcAft>
              <a:buSzPts val="1800"/>
              <a:buChar char="●"/>
            </a:pPr>
            <a:r>
              <a:rPr lang="en"/>
              <a:t>The layers used for calculation of gram matrix are 1_1,2_1,3_1,4_1,5_1 with varied style content for each layer.</a:t>
            </a:r>
            <a:endParaRPr/>
          </a:p>
          <a:p>
            <a:pPr indent="-342900" lvl="0" marL="457200" rtl="0" algn="l">
              <a:spcBef>
                <a:spcPts val="0"/>
              </a:spcBef>
              <a:spcAft>
                <a:spcPts val="0"/>
              </a:spcAft>
              <a:buSzPts val="1800"/>
              <a:buChar char="●"/>
            </a:pPr>
            <a:r>
              <a:rPr lang="en"/>
              <a:t>This constant can be seen as the constant hyperparameter used for changing style levels.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 Loss And Style Loss</a:t>
            </a:r>
            <a:endParaRPr/>
          </a:p>
        </p:txBody>
      </p:sp>
      <p:sp>
        <p:nvSpPr>
          <p:cNvPr id="135" name="Google Shape;13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6" name="Google Shape;136;p26"/>
          <p:cNvPicPr preferRelativeResize="0"/>
          <p:nvPr/>
        </p:nvPicPr>
        <p:blipFill>
          <a:blip r:embed="rId3">
            <a:alphaModFix/>
          </a:blip>
          <a:stretch>
            <a:fillRect/>
          </a:stretch>
        </p:blipFill>
        <p:spPr>
          <a:xfrm>
            <a:off x="246938" y="1152475"/>
            <a:ext cx="8650127" cy="34164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TV loss(The new factor)</a:t>
            </a:r>
            <a:endParaRPr/>
          </a:p>
        </p:txBody>
      </p:sp>
      <p:sp>
        <p:nvSpPr>
          <p:cNvPr id="142" name="Google Shape;142;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chemeClr val="dk1"/>
              </a:buClr>
              <a:buSzPts val="1900"/>
              <a:buFont typeface="Lato"/>
              <a:buChar char="●"/>
            </a:pPr>
            <a:r>
              <a:rPr lang="en" sz="1900">
                <a:solidFill>
                  <a:schemeClr val="dk1"/>
                </a:solidFill>
                <a:latin typeface="Lato"/>
                <a:ea typeface="Lato"/>
                <a:cs typeface="Lato"/>
                <a:sym typeface="Lato"/>
              </a:rPr>
              <a:t>This parameter is introduced to make the output image smoother in its texture.</a:t>
            </a:r>
            <a:endParaRPr sz="1900">
              <a:solidFill>
                <a:schemeClr val="dk1"/>
              </a:solidFill>
              <a:latin typeface="Lato"/>
              <a:ea typeface="Lato"/>
              <a:cs typeface="Lato"/>
              <a:sym typeface="Lato"/>
            </a:endParaRPr>
          </a:p>
          <a:p>
            <a:pPr indent="-349250" lvl="0" marL="457200" rtl="0" algn="l">
              <a:spcBef>
                <a:spcPts val="0"/>
              </a:spcBef>
              <a:spcAft>
                <a:spcPts val="0"/>
              </a:spcAft>
              <a:buClr>
                <a:schemeClr val="dk1"/>
              </a:buClr>
              <a:buSzPts val="1900"/>
              <a:buFont typeface="Lato"/>
              <a:buChar char="●"/>
            </a:pPr>
            <a:r>
              <a:rPr lang="en" sz="1900">
                <a:solidFill>
                  <a:schemeClr val="dk1"/>
                </a:solidFill>
                <a:latin typeface="Lato"/>
                <a:ea typeface="Lato"/>
                <a:cs typeface="Lato"/>
                <a:sym typeface="Lato"/>
              </a:rPr>
              <a:t>TV loss calculates the square of pixel difference between each pixel and its immediate next pixel in both horizontal and vertical directions</a:t>
            </a:r>
            <a:endParaRPr sz="1900">
              <a:solidFill>
                <a:schemeClr val="dk1"/>
              </a:solidFill>
              <a:latin typeface="Lato"/>
              <a:ea typeface="Lato"/>
              <a:cs typeface="Lato"/>
              <a:sym typeface="Lato"/>
            </a:endParaRPr>
          </a:p>
          <a:p>
            <a:pPr indent="-349250" lvl="0" marL="457200" rtl="0" algn="l">
              <a:spcBef>
                <a:spcPts val="0"/>
              </a:spcBef>
              <a:spcAft>
                <a:spcPts val="0"/>
              </a:spcAft>
              <a:buClr>
                <a:schemeClr val="dk1"/>
              </a:buClr>
              <a:buSzPts val="1900"/>
              <a:buFont typeface="Lato"/>
              <a:buChar char="●"/>
            </a:pPr>
            <a:r>
              <a:rPr lang="en" sz="1900">
                <a:solidFill>
                  <a:schemeClr val="dk1"/>
                </a:solidFill>
                <a:latin typeface="Lato"/>
                <a:ea typeface="Lato"/>
                <a:cs typeface="Lato"/>
                <a:sym typeface="Lato"/>
              </a:rPr>
              <a:t>This loss factor improves the sharpness and overall texture of the image. </a:t>
            </a:r>
            <a:endParaRPr sz="1900">
              <a:solidFill>
                <a:schemeClr val="dk1"/>
              </a:solidFill>
              <a:latin typeface="Lato"/>
              <a:ea typeface="Lato"/>
              <a:cs typeface="Lato"/>
              <a:sym typeface="Lato"/>
            </a:endParaRPr>
          </a:p>
          <a:p>
            <a:pPr indent="0" lvl="0" marL="457200" rtl="0" algn="l">
              <a:spcBef>
                <a:spcPts val="1200"/>
              </a:spcBef>
              <a:spcAft>
                <a:spcPts val="0"/>
              </a:spcAft>
              <a:buNone/>
            </a:pPr>
            <a:r>
              <a:t/>
            </a:r>
            <a:endParaRPr sz="1900">
              <a:solidFill>
                <a:schemeClr val="dk1"/>
              </a:solidFill>
              <a:latin typeface="Lato"/>
              <a:ea typeface="Lato"/>
              <a:cs typeface="Lato"/>
              <a:sym typeface="Lato"/>
            </a:endParaRPr>
          </a:p>
          <a:p>
            <a:pPr indent="0" lvl="0" marL="0" rtl="0" algn="l">
              <a:spcBef>
                <a:spcPts val="1200"/>
              </a:spcBef>
              <a:spcAft>
                <a:spcPts val="1200"/>
              </a:spcAft>
              <a:buNone/>
            </a:pPr>
            <a:r>
              <a:t/>
            </a:r>
            <a:endParaRPr sz="2400"/>
          </a:p>
        </p:txBody>
      </p:sp>
      <p:pic>
        <p:nvPicPr>
          <p:cNvPr id="143" name="Google Shape;143;p27"/>
          <p:cNvPicPr preferRelativeResize="0"/>
          <p:nvPr/>
        </p:nvPicPr>
        <p:blipFill>
          <a:blip r:embed="rId3">
            <a:alphaModFix/>
          </a:blip>
          <a:stretch>
            <a:fillRect/>
          </a:stretch>
        </p:blipFill>
        <p:spPr>
          <a:xfrm>
            <a:off x="1133729" y="3505400"/>
            <a:ext cx="5855825" cy="857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Total Loss formula Used</a:t>
            </a:r>
            <a:endParaRPr/>
          </a:p>
        </p:txBody>
      </p:sp>
      <p:sp>
        <p:nvSpPr>
          <p:cNvPr id="149" name="Google Shape;149;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0" name="Google Shape;150;p28"/>
          <p:cNvPicPr preferRelativeResize="0"/>
          <p:nvPr/>
        </p:nvPicPr>
        <p:blipFill>
          <a:blip r:embed="rId3">
            <a:alphaModFix/>
          </a:blip>
          <a:stretch>
            <a:fillRect/>
          </a:stretch>
        </p:blipFill>
        <p:spPr>
          <a:xfrm>
            <a:off x="1860200" y="1998825"/>
            <a:ext cx="5423600" cy="22789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RESULTS AND ANALYSIS</a:t>
            </a:r>
            <a:endParaRPr/>
          </a:p>
        </p:txBody>
      </p:sp>
      <p:sp>
        <p:nvSpPr>
          <p:cNvPr id="156" name="Google Shape;156;p2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a:t>
            </a:r>
            <a:r>
              <a:rPr lang="en"/>
              <a:t> image (NITK)        +     style image</a:t>
            </a:r>
            <a:endParaRPr/>
          </a:p>
        </p:txBody>
      </p:sp>
      <p:sp>
        <p:nvSpPr>
          <p:cNvPr id="162" name="Google Shape;162;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30"/>
          <p:cNvPicPr preferRelativeResize="0"/>
          <p:nvPr/>
        </p:nvPicPr>
        <p:blipFill>
          <a:blip r:embed="rId3">
            <a:alphaModFix/>
          </a:blip>
          <a:stretch>
            <a:fillRect/>
          </a:stretch>
        </p:blipFill>
        <p:spPr>
          <a:xfrm>
            <a:off x="373250" y="1152475"/>
            <a:ext cx="3772675" cy="3014199"/>
          </a:xfrm>
          <a:prstGeom prst="rect">
            <a:avLst/>
          </a:prstGeom>
          <a:noFill/>
          <a:ln>
            <a:noFill/>
          </a:ln>
        </p:spPr>
      </p:pic>
      <p:pic>
        <p:nvPicPr>
          <p:cNvPr id="164" name="Google Shape;164;p30"/>
          <p:cNvPicPr preferRelativeResize="0"/>
          <p:nvPr/>
        </p:nvPicPr>
        <p:blipFill>
          <a:blip r:embed="rId4">
            <a:alphaModFix/>
          </a:blip>
          <a:stretch>
            <a:fillRect/>
          </a:stretch>
        </p:blipFill>
        <p:spPr>
          <a:xfrm>
            <a:off x="4650843" y="1202970"/>
            <a:ext cx="3804907" cy="3014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0" name="Google Shape;170;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1" name="Google Shape;171;p31"/>
          <p:cNvPicPr preferRelativeResize="0"/>
          <p:nvPr/>
        </p:nvPicPr>
        <p:blipFill>
          <a:blip r:embed="rId3">
            <a:alphaModFix/>
          </a:blip>
          <a:stretch>
            <a:fillRect/>
          </a:stretch>
        </p:blipFill>
        <p:spPr>
          <a:xfrm>
            <a:off x="573550" y="0"/>
            <a:ext cx="8087025"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Introduction</a:t>
            </a:r>
            <a:endParaRPr/>
          </a:p>
          <a:p>
            <a:pPr indent="-342900" lvl="0" marL="457200" rtl="0" algn="l">
              <a:spcBef>
                <a:spcPts val="0"/>
              </a:spcBef>
              <a:spcAft>
                <a:spcPts val="0"/>
              </a:spcAft>
              <a:buSzPts val="1800"/>
              <a:buChar char="●"/>
            </a:pPr>
            <a:r>
              <a:rPr lang="en"/>
              <a:t>Problem statement</a:t>
            </a:r>
            <a:endParaRPr/>
          </a:p>
          <a:p>
            <a:pPr indent="-342900" lvl="0" marL="457200" rtl="0" algn="l">
              <a:spcBef>
                <a:spcPts val="0"/>
              </a:spcBef>
              <a:spcAft>
                <a:spcPts val="0"/>
              </a:spcAft>
              <a:buSzPts val="1800"/>
              <a:buChar char="●"/>
            </a:pPr>
            <a:r>
              <a:rPr lang="en"/>
              <a:t>Objectives</a:t>
            </a:r>
            <a:endParaRPr/>
          </a:p>
          <a:p>
            <a:pPr indent="-342900" lvl="0" marL="457200" rtl="0" algn="l">
              <a:spcBef>
                <a:spcPts val="0"/>
              </a:spcBef>
              <a:spcAft>
                <a:spcPts val="0"/>
              </a:spcAft>
              <a:buSzPts val="1800"/>
              <a:buChar char="●"/>
            </a:pPr>
            <a:r>
              <a:rPr lang="en"/>
              <a:t>Motivation</a:t>
            </a:r>
            <a:endParaRPr/>
          </a:p>
          <a:p>
            <a:pPr indent="-342900" lvl="0" marL="457200" rtl="0" algn="l">
              <a:spcBef>
                <a:spcPts val="0"/>
              </a:spcBef>
              <a:spcAft>
                <a:spcPts val="0"/>
              </a:spcAft>
              <a:buSzPts val="1800"/>
              <a:buChar char="●"/>
            </a:pPr>
            <a:r>
              <a:rPr lang="en"/>
              <a:t>Literature Survey</a:t>
            </a:r>
            <a:endParaRPr/>
          </a:p>
          <a:p>
            <a:pPr indent="-342900" lvl="0" marL="457200" rtl="0" algn="l">
              <a:spcBef>
                <a:spcPts val="0"/>
              </a:spcBef>
              <a:spcAft>
                <a:spcPts val="0"/>
              </a:spcAft>
              <a:buSzPts val="1800"/>
              <a:buChar char="●"/>
            </a:pPr>
            <a:r>
              <a:rPr lang="en"/>
              <a:t>Methodology</a:t>
            </a:r>
            <a:endParaRPr/>
          </a:p>
          <a:p>
            <a:pPr indent="-342900" lvl="0" marL="457200" rtl="0" algn="l">
              <a:spcBef>
                <a:spcPts val="0"/>
              </a:spcBef>
              <a:spcAft>
                <a:spcPts val="0"/>
              </a:spcAft>
              <a:buSzPts val="1800"/>
              <a:buChar char="●"/>
            </a:pPr>
            <a:r>
              <a:rPr lang="en"/>
              <a:t>Result and analysis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Video results</a:t>
            </a:r>
            <a:endParaRPr/>
          </a:p>
        </p:txBody>
      </p:sp>
      <p:sp>
        <p:nvSpPr>
          <p:cNvPr id="177" name="Google Shape;17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32"/>
          <p:cNvPicPr preferRelativeResize="0"/>
          <p:nvPr/>
        </p:nvPicPr>
        <p:blipFill>
          <a:blip r:embed="rId3">
            <a:alphaModFix/>
          </a:blip>
          <a:stretch>
            <a:fillRect/>
          </a:stretch>
        </p:blipFill>
        <p:spPr>
          <a:xfrm>
            <a:off x="1324623" y="947950"/>
            <a:ext cx="5892151" cy="38254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 VIDEO       +      STYLE IMAGE     </a:t>
            </a:r>
            <a:endParaRPr/>
          </a:p>
        </p:txBody>
      </p:sp>
      <p:sp>
        <p:nvSpPr>
          <p:cNvPr id="184" name="Google Shape;184;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185" name="Google Shape;185;p33"/>
          <p:cNvPicPr preferRelativeResize="0"/>
          <p:nvPr/>
        </p:nvPicPr>
        <p:blipFill>
          <a:blip r:embed="rId3">
            <a:alphaModFix/>
          </a:blip>
          <a:stretch>
            <a:fillRect/>
          </a:stretch>
        </p:blipFill>
        <p:spPr>
          <a:xfrm>
            <a:off x="525750" y="1274775"/>
            <a:ext cx="2895700" cy="3171825"/>
          </a:xfrm>
          <a:prstGeom prst="rect">
            <a:avLst/>
          </a:prstGeom>
          <a:noFill/>
          <a:ln>
            <a:noFill/>
          </a:ln>
        </p:spPr>
      </p:pic>
      <p:pic>
        <p:nvPicPr>
          <p:cNvPr id="186" name="Google Shape;186;p33"/>
          <p:cNvPicPr preferRelativeResize="0"/>
          <p:nvPr/>
        </p:nvPicPr>
        <p:blipFill>
          <a:blip r:embed="rId4">
            <a:alphaModFix/>
          </a:blip>
          <a:stretch>
            <a:fillRect/>
          </a:stretch>
        </p:blipFill>
        <p:spPr>
          <a:xfrm>
            <a:off x="4355550" y="1274763"/>
            <a:ext cx="4476750" cy="3362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2" name="Google Shape;192;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34"/>
          <p:cNvPicPr preferRelativeResize="0"/>
          <p:nvPr/>
        </p:nvPicPr>
        <p:blipFill>
          <a:blip r:embed="rId3">
            <a:alphaModFix/>
          </a:blip>
          <a:stretch>
            <a:fillRect/>
          </a:stretch>
        </p:blipFill>
        <p:spPr>
          <a:xfrm>
            <a:off x="0" y="624037"/>
            <a:ext cx="9143999" cy="38954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of TV Loss factor</a:t>
            </a:r>
            <a:endParaRPr/>
          </a:p>
        </p:txBody>
      </p:sp>
      <p:sp>
        <p:nvSpPr>
          <p:cNvPr id="199" name="Google Shape;199;p35"/>
          <p:cNvSpPr txBox="1"/>
          <p:nvPr>
            <p:ph idx="1" type="body"/>
          </p:nvPr>
        </p:nvSpPr>
        <p:spPr>
          <a:xfrm>
            <a:off x="266375" y="11751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           Without TV Loss factor                                   With TV </a:t>
            </a:r>
            <a:r>
              <a:rPr lang="en"/>
              <a:t>loss</a:t>
            </a:r>
            <a:r>
              <a:rPr lang="en"/>
              <a:t> factor</a:t>
            </a:r>
            <a:endParaRPr/>
          </a:p>
          <a:p>
            <a:pPr indent="0" lvl="0" marL="0" rtl="0" algn="l">
              <a:spcBef>
                <a:spcPts val="1200"/>
              </a:spcBef>
              <a:spcAft>
                <a:spcPts val="1200"/>
              </a:spcAft>
              <a:buNone/>
            </a:pPr>
            <a:r>
              <a:t/>
            </a:r>
            <a:endParaRPr/>
          </a:p>
        </p:txBody>
      </p:sp>
      <p:pic>
        <p:nvPicPr>
          <p:cNvPr id="200" name="Google Shape;200;p35"/>
          <p:cNvPicPr preferRelativeResize="0"/>
          <p:nvPr/>
        </p:nvPicPr>
        <p:blipFill>
          <a:blip r:embed="rId3">
            <a:alphaModFix/>
          </a:blip>
          <a:stretch>
            <a:fillRect/>
          </a:stretch>
        </p:blipFill>
        <p:spPr>
          <a:xfrm>
            <a:off x="608975" y="2051625"/>
            <a:ext cx="2903089" cy="2804700"/>
          </a:xfrm>
          <a:prstGeom prst="rect">
            <a:avLst/>
          </a:prstGeom>
          <a:noFill/>
          <a:ln>
            <a:noFill/>
          </a:ln>
        </p:spPr>
      </p:pic>
      <p:pic>
        <p:nvPicPr>
          <p:cNvPr id="201" name="Google Shape;201;p35"/>
          <p:cNvPicPr preferRelativeResize="0"/>
          <p:nvPr/>
        </p:nvPicPr>
        <p:blipFill>
          <a:blip r:embed="rId4">
            <a:alphaModFix/>
          </a:blip>
          <a:stretch>
            <a:fillRect/>
          </a:stretch>
        </p:blipFill>
        <p:spPr>
          <a:xfrm>
            <a:off x="4993477" y="2051625"/>
            <a:ext cx="2982347" cy="2804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Experimenting with activation functions</a:t>
            </a:r>
            <a:endParaRPr/>
          </a:p>
        </p:txBody>
      </p:sp>
      <p:sp>
        <p:nvSpPr>
          <p:cNvPr id="207" name="Google Shape;207;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a:t>
            </a:r>
            <a:endParaRPr/>
          </a:p>
          <a:p>
            <a:pPr indent="0" lvl="0" marL="0" rtl="0" algn="l">
              <a:spcBef>
                <a:spcPts val="1200"/>
              </a:spcBef>
              <a:spcAft>
                <a:spcPts val="1200"/>
              </a:spcAft>
              <a:buNone/>
            </a:pPr>
            <a:r>
              <a:rPr lang="en"/>
              <a:t>           Sigmoid function                                                Tanh function</a:t>
            </a:r>
            <a:endParaRPr/>
          </a:p>
        </p:txBody>
      </p:sp>
      <p:pic>
        <p:nvPicPr>
          <p:cNvPr id="208" name="Google Shape;208;p36"/>
          <p:cNvPicPr preferRelativeResize="0"/>
          <p:nvPr/>
        </p:nvPicPr>
        <p:blipFill>
          <a:blip r:embed="rId3">
            <a:alphaModFix/>
          </a:blip>
          <a:stretch>
            <a:fillRect/>
          </a:stretch>
        </p:blipFill>
        <p:spPr>
          <a:xfrm>
            <a:off x="738778" y="2239675"/>
            <a:ext cx="2637350" cy="2038350"/>
          </a:xfrm>
          <a:prstGeom prst="rect">
            <a:avLst/>
          </a:prstGeom>
          <a:noFill/>
          <a:ln>
            <a:noFill/>
          </a:ln>
        </p:spPr>
      </p:pic>
      <p:pic>
        <p:nvPicPr>
          <p:cNvPr id="209" name="Google Shape;209;p36"/>
          <p:cNvPicPr preferRelativeResize="0"/>
          <p:nvPr/>
        </p:nvPicPr>
        <p:blipFill>
          <a:blip r:embed="rId4">
            <a:alphaModFix/>
          </a:blip>
          <a:stretch>
            <a:fillRect/>
          </a:stretch>
        </p:blipFill>
        <p:spPr>
          <a:xfrm>
            <a:off x="4950900" y="2239675"/>
            <a:ext cx="3194850" cy="19429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311700" y="228540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1200"/>
              </a:spcAft>
              <a:buNone/>
            </a:pPr>
            <a:r>
              <a:rPr lang="en"/>
              <a:t>Redrawing an art in a certain style is very difficult job when done manually, it requires an expert and also takes up lot of time to complete this task with perfection. We use </a:t>
            </a:r>
            <a:r>
              <a:rPr lang="en"/>
              <a:t>Convolutional</a:t>
            </a:r>
            <a:r>
              <a:rPr lang="en"/>
              <a:t> neural network to perform this task.Separating information from style in </a:t>
            </a:r>
            <a:r>
              <a:rPr lang="en"/>
              <a:t>natural</a:t>
            </a:r>
            <a:r>
              <a:rPr lang="en"/>
              <a:t> images is still a challenging task. Deep Convolutional Neural Networks have recently made significant advances, resulting in strong computer vision systems that can train to extract high-level structure information from real images. We employ picture </a:t>
            </a:r>
            <a:r>
              <a:rPr lang="en"/>
              <a:t>representations</a:t>
            </a:r>
            <a:r>
              <a:rPr lang="en"/>
              <a:t> generated from Convolutional Neural Networks (CNNs) that are optimised for </a:t>
            </a:r>
            <a:r>
              <a:rPr lang="en"/>
              <a:t>object</a:t>
            </a:r>
            <a:r>
              <a:rPr lang="en"/>
              <a:t> recognition and make high-level visual in- formation explicit. The algorithm will enable us to generate a new image of high quality with the combination of content of the style of another image. the results </a:t>
            </a:r>
            <a:r>
              <a:rPr lang="en"/>
              <a:t>obtained</a:t>
            </a:r>
            <a:r>
              <a:rPr lang="en"/>
              <a:t> at the end of the project will provide us knowledge on how Convolutional Neural Networks </a:t>
            </a:r>
            <a:r>
              <a:rPr lang="en"/>
              <a:t>develop</a:t>
            </a:r>
            <a:r>
              <a:rPr lang="en"/>
              <a:t> deep picture representations and show how they may be used for image synthesis and modification.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4" name="Google Shape;74;p16"/>
          <p:cNvPicPr preferRelativeResize="0"/>
          <p:nvPr/>
        </p:nvPicPr>
        <p:blipFill>
          <a:blip r:embed="rId3">
            <a:alphaModFix/>
          </a:blip>
          <a:stretch>
            <a:fillRect/>
          </a:stretch>
        </p:blipFill>
        <p:spPr>
          <a:xfrm>
            <a:off x="0" y="1425586"/>
            <a:ext cx="9144000" cy="27532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t>
            </a:r>
            <a:r>
              <a:rPr lang="en"/>
              <a:t>he time taken to redraw an image with certain style takes a lot of work and expertise, so to reduce the time and effort. we are exploring the usage of deep neural networks to produce these re drawn image preserving the quality of the original photograph or drawing.</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t>
            </a:r>
            <a:r>
              <a:rPr lang="en"/>
              <a:t>roduce a re-drawn image with a certain style of the original image</a:t>
            </a:r>
            <a:endParaRPr/>
          </a:p>
          <a:p>
            <a:pPr indent="-342900" lvl="0" marL="457200" rtl="0" algn="l">
              <a:spcBef>
                <a:spcPts val="0"/>
              </a:spcBef>
              <a:spcAft>
                <a:spcPts val="0"/>
              </a:spcAft>
              <a:buSzPts val="1800"/>
              <a:buChar char="●"/>
            </a:pPr>
            <a:r>
              <a:rPr lang="en"/>
              <a:t>Preserve the quality of the output image (re-drawn)</a:t>
            </a:r>
            <a:endParaRPr/>
          </a:p>
          <a:p>
            <a:pPr indent="-342900" lvl="0" marL="457200" rtl="0" algn="l">
              <a:spcBef>
                <a:spcPts val="0"/>
              </a:spcBef>
              <a:spcAft>
                <a:spcPts val="0"/>
              </a:spcAft>
              <a:buSzPts val="1800"/>
              <a:buChar char="●"/>
            </a:pPr>
            <a:r>
              <a:rPr lang="en"/>
              <a:t>Convert the videos to different style preserving the original structure. Basically applying the same concept to videos</a:t>
            </a:r>
            <a:endParaRPr/>
          </a:p>
          <a:p>
            <a:pPr indent="-342900" lvl="0" marL="457200" rtl="0" algn="l">
              <a:spcBef>
                <a:spcPts val="0"/>
              </a:spcBef>
              <a:spcAft>
                <a:spcPts val="0"/>
              </a:spcAft>
              <a:buSzPts val="1800"/>
              <a:buChar char="●"/>
            </a:pPr>
            <a:r>
              <a:rPr lang="en"/>
              <a:t>Understand the applications of the work in producing high quality fake images and image modifications.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 the era where all the people are fascinated about animations and graphics,crores of </a:t>
            </a:r>
            <a:r>
              <a:rPr lang="en"/>
              <a:t>rupees</a:t>
            </a:r>
            <a:r>
              <a:rPr lang="en"/>
              <a:t> are spent on creating high quality graphics and animations.</a:t>
            </a:r>
            <a:endParaRPr/>
          </a:p>
          <a:p>
            <a:pPr indent="-342900" lvl="0" marL="457200" rtl="0" algn="l">
              <a:spcBef>
                <a:spcPts val="0"/>
              </a:spcBef>
              <a:spcAft>
                <a:spcPts val="0"/>
              </a:spcAft>
              <a:buSzPts val="1800"/>
              <a:buChar char="●"/>
            </a:pPr>
            <a:r>
              <a:rPr lang="en"/>
              <a:t>Many films such as Robot,Avatar and marvel movies have revolutionized the film and entertainment industry</a:t>
            </a:r>
            <a:endParaRPr/>
          </a:p>
          <a:p>
            <a:pPr indent="-342900" lvl="0" marL="457200" rtl="0" algn="l">
              <a:spcBef>
                <a:spcPts val="0"/>
              </a:spcBef>
              <a:spcAft>
                <a:spcPts val="0"/>
              </a:spcAft>
              <a:buSzPts val="1800"/>
              <a:buChar char="●"/>
            </a:pPr>
            <a:r>
              <a:rPr lang="en"/>
              <a:t>People in India are also realizing the importance of graphics and animation in the field of entertainment</a:t>
            </a:r>
            <a:endParaRPr/>
          </a:p>
          <a:p>
            <a:pPr indent="-342900" lvl="0" marL="457200" rtl="0" algn="l">
              <a:spcBef>
                <a:spcPts val="0"/>
              </a:spcBef>
              <a:spcAft>
                <a:spcPts val="0"/>
              </a:spcAft>
              <a:buSzPts val="1800"/>
              <a:buChar char="●"/>
            </a:pPr>
            <a:r>
              <a:rPr lang="en"/>
              <a:t>This can make the graphic designing and animation cost effective and can help the small film producers to </a:t>
            </a:r>
            <a:r>
              <a:rPr lang="en"/>
              <a:t>afford</a:t>
            </a:r>
            <a:r>
              <a:rPr lang="en"/>
              <a:t> it.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Survey</a:t>
            </a:r>
            <a:endParaRPr/>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Deep filter banks for texture recognition, description, and segmentation</a:t>
            </a:r>
            <a:endParaRPr/>
          </a:p>
          <a:p>
            <a:pPr indent="-342900" lvl="0" marL="457200" rtl="0" algn="l">
              <a:spcBef>
                <a:spcPts val="0"/>
              </a:spcBef>
              <a:spcAft>
                <a:spcPts val="0"/>
              </a:spcAft>
              <a:buSzPts val="1800"/>
              <a:buChar char="●"/>
            </a:pPr>
            <a:r>
              <a:rPr lang="en"/>
              <a:t>Combining Markov Random Fields and Convolutional Neural Networks for Image Synthesis</a:t>
            </a:r>
            <a:endParaRPr/>
          </a:p>
          <a:p>
            <a:pPr indent="-342900" lvl="0" marL="457200" rtl="0" algn="l">
              <a:spcBef>
                <a:spcPts val="0"/>
              </a:spcBef>
              <a:spcAft>
                <a:spcPts val="0"/>
              </a:spcAft>
              <a:buSzPts val="1800"/>
              <a:buChar char="●"/>
            </a:pPr>
            <a:r>
              <a:rPr lang="en"/>
              <a:t>Predicting Depth, Surface Normals and Semantic Labels with a Common Multi-Scale Convolutional Architecture</a:t>
            </a:r>
            <a:endParaRPr/>
          </a:p>
          <a:p>
            <a:pPr indent="-342900" lvl="0" marL="457200" rtl="0" algn="l">
              <a:spcBef>
                <a:spcPts val="0"/>
              </a:spcBef>
              <a:spcAft>
                <a:spcPts val="0"/>
              </a:spcAft>
              <a:buSzPts val="1800"/>
              <a:buChar char="●"/>
            </a:pPr>
            <a:r>
              <a:rPr lang="en"/>
              <a:t>Semantic Image Segmentation with Deep Convolutional Nets and Fully Connected CRFs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METHODOLOGY</a:t>
            </a:r>
            <a:endParaRPr/>
          </a:p>
        </p:txBody>
      </p:sp>
      <p:sp>
        <p:nvSpPr>
          <p:cNvPr id="104" name="Google Shape;104;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